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65" r:id="rId3"/>
    <p:sldId id="273" r:id="rId4"/>
    <p:sldId id="274" r:id="rId5"/>
    <p:sldId id="275" r:id="rId6"/>
    <p:sldId id="277" r:id="rId7"/>
    <p:sldId id="276" r:id="rId8"/>
    <p:sldId id="264" r:id="rId9"/>
    <p:sldId id="269" r:id="rId10"/>
    <p:sldId id="270" r:id="rId11"/>
    <p:sldId id="272" r:id="rId12"/>
    <p:sldId id="263" r:id="rId1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ijl, gemiddeld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37" autoAdjust="0"/>
    <p:restoredTop sz="94384" autoAdjust="0"/>
  </p:normalViewPr>
  <p:slideViewPr>
    <p:cSldViewPr snapToGrid="0" snapToObjects="1">
      <p:cViewPr varScale="1">
        <p:scale>
          <a:sx n="70" d="100"/>
          <a:sy n="70" d="100"/>
        </p:scale>
        <p:origin x="118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D2916-4DEC-4FCD-BA02-2E0945BFE614}" type="datetimeFigureOut">
              <a:rPr lang="nl-NL" smtClean="0"/>
              <a:t>18-4-2017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76819-1DF1-456D-81AD-418DCF689F3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1701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Toelichting:</a:t>
            </a:r>
            <a:r>
              <a:rPr lang="nl-NL" dirty="0"/>
              <a:t> </a:t>
            </a:r>
          </a:p>
          <a:p>
            <a:pPr marL="228600" indent="-228600">
              <a:buAutoNum type="arabicPeriod"/>
            </a:pP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de contributie 2016 is begrepen een bedrag van € 275 dat al in het jaar 2015 vooruit was ontvangen en als bate in dat jaar is </a:t>
            </a:r>
            <a:r>
              <a:rPr lang="nl-NL" dirty="0"/>
              <a:t> 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verantwoord, maar op de balans per 31 december 2015 als kort lopende schuld is verantwoord.</a:t>
            </a:r>
            <a:r>
              <a:rPr lang="nl-NL" dirty="0"/>
              <a:t> </a:t>
            </a:r>
          </a:p>
          <a:p>
            <a:pPr marL="228600" indent="-228600">
              <a:buAutoNum type="arabicPeriod"/>
            </a:pP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Zonnepanelenactie</a:t>
            </a:r>
            <a:r>
              <a:rPr lang="nl-NL" dirty="0"/>
              <a:t> 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Klimaatfonds Haaglanden heeft een subsidieregeling voor vermeden CO2-uitstoot. Deze bedraagt € 15 per ton CO2; dit </a:t>
            </a:r>
            <a:r>
              <a:rPr lang="nl-NL" dirty="0"/>
              <a:t> 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komt overeen met grofweg € 25 per paneel (van 265 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Wp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r>
              <a:rPr lang="nl-NL" dirty="0"/>
              <a:t> 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Subsidie kan niet aangevraagd worden door particulieren en ook niet door bedrijven.</a:t>
            </a:r>
            <a:r>
              <a:rPr lang="nl-NL" dirty="0"/>
              <a:t> 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Onze zonnepanelenactie op eigen dak met Energy 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Guards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kwalificeert. 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VwE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vraagt subsidie aan voor alle deelnemers en betaalt </a:t>
            </a:r>
            <a:r>
              <a:rPr lang="nl-NL" dirty="0"/>
              <a:t> 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deze via Energy 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Guards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aan de deelnemers uit.</a:t>
            </a:r>
            <a:r>
              <a:rPr lang="nl-NL" dirty="0"/>
              <a:t> 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VwE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vraagt subsidie aan in tranches, zodra we boven de 100 ton vermeden CO2 zitten. In 2016 hebben we 2 tranches </a:t>
            </a:r>
            <a:r>
              <a:rPr lang="nl-NL" dirty="0"/>
              <a:t> 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aangevraagd en toegekend gekregen. In 2017 volgt nog een 3e tranche.</a:t>
            </a:r>
            <a:r>
              <a:rPr lang="nl-NL" dirty="0"/>
              <a:t> 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VwE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heeft Klimaatfonds gevraagd ook subsidie te geven voor 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ZonneVogel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Coöperatie, maar na lang aandringen kon dat niet.</a:t>
            </a:r>
            <a:r>
              <a:rPr lang="nl-NL" dirty="0"/>
              <a:t> 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Fonds 1818 verdubbelt de subsidie van Klimaatfonds Haaglanden. </a:t>
            </a:r>
            <a:r>
              <a:rPr lang="nl-NL" dirty="0"/>
              <a:t> 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Omdat 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VwE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voor 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ZonneVogel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geen subsidie kan krijgen, maar wel wil zorgen dat zij qua rendement kan meedingen met  </a:t>
            </a:r>
            <a:r>
              <a:rPr lang="nl-NL" dirty="0"/>
              <a:t> 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nieuwe projecten heeft het bestuur van 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VwE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besloten een bedrag van € 2.450 uit subsidie die wordt verkregen van Fonds 1818</a:t>
            </a:r>
            <a:r>
              <a:rPr lang="nl-NL" dirty="0"/>
              <a:t> 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 doen toekomen aan 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ZonneVogel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Dat kon niet meer voor een gedeelte van de 1ste tranche dat al aan deelnemers was </a:t>
            </a:r>
            <a:r>
              <a:rPr lang="nl-NL" dirty="0"/>
              <a:t> 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uitbetaald was. Maar voor de rest van de 1e tranche kan dat wel, net als voor de 2e en 3e tranche.</a:t>
            </a:r>
            <a:r>
              <a:rPr lang="nl-NL" dirty="0"/>
              <a:t> 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 de subsidie van Klimaatfonds Haaglanden is in 2017 nog een bedrag van € 1.985 te ontvangen, terwijl aan de deelnemers</a:t>
            </a:r>
            <a:r>
              <a:rPr lang="nl-NL" dirty="0"/>
              <a:t> 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2e tranche nog een bedrag van € 1.620 moet worden uitbetaald en aan </a:t>
            </a:r>
            <a:r>
              <a:rPr lang="nl-N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ZonneVogel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het toegezegde bedrag van € 2.450.</a:t>
            </a:r>
            <a:r>
              <a:rPr lang="nl-NL" dirty="0"/>
              <a:t> </a:t>
            </a:r>
          </a:p>
          <a:p>
            <a:pPr marL="228600" indent="-228600">
              <a:buAutoNum type="arabicPeriod"/>
            </a:pP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 bedrag van € 2.571 E-auto uit te betalen in 2016 is in de jaarrekening 2015 ten onrechte niet onder de lasten opgenomen.</a:t>
            </a:r>
            <a:r>
              <a:rPr lang="nl-NL" dirty="0"/>
              <a:t> 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subsidie was immers in dat jaar toegezegd en ontvangen en de verplichting jegens de deelnemers aangegaan.</a:t>
            </a:r>
            <a:r>
              <a:rPr lang="nl-NL" dirty="0"/>
              <a:t> 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Daardoor is het resultaat van 2015 met € 2.571 geflatteerd. </a:t>
            </a:r>
            <a:r>
              <a:rPr lang="nl-NL" dirty="0"/>
              <a:t> 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 is op de balans per 31 december 2015 dat bedrag opgenomen onder de kortlopende schulden. </a:t>
            </a:r>
            <a:r>
              <a:rPr lang="nl-NL" dirty="0"/>
              <a:t> 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Deze schuld is nu in de vergelijkende cijfers 2015 zichtbaar gemaakt. Door de betaling in 2016 is de schuld verdwenen.</a:t>
            </a:r>
            <a:r>
              <a:rPr lang="nl-NL" dirty="0"/>
              <a:t> 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Het batig saldo 2015 ad € 2.811 is ten gevolge van het voorstaande in de vergelijkende cijfers gecorrigeerd naar € 240.</a:t>
            </a:r>
            <a:r>
              <a:rPr lang="nl-NL" dirty="0"/>
              <a:t> </a:t>
            </a:r>
          </a:p>
          <a:p>
            <a:pPr marL="228600" indent="-228600">
              <a:buAutoNum type="arabicPeriod"/>
            </a:pP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Het eigen vermogen per 31 december 2016 is gelijk aan dat per 31 december 2015 vermeerderd met het voordelig resultaat van 2016.</a:t>
            </a:r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76819-1DF1-456D-81AD-418DCF689F3D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4728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We gaan weer subsidieaanvraag doen voor vermeden CO2 uitstoot. Zonnepanelenactie, 3</a:t>
            </a:r>
            <a:r>
              <a:rPr lang="nl-NL" baseline="30000" dirty="0"/>
              <a:t>e</a:t>
            </a:r>
            <a:r>
              <a:rPr lang="nl-NL" dirty="0"/>
              <a:t> tranche. Die zie je bij zowel baten als lasten. Hopelijk is er weer belangstelling voor warmtefoto’s komende winter. Subsidie elektrische auto is belangrijke uitgavenpost. Nog 2</a:t>
            </a:r>
            <a:r>
              <a:rPr lang="nl-NL" baseline="30000" dirty="0"/>
              <a:t>e</a:t>
            </a:r>
            <a:r>
              <a:rPr lang="nl-NL" dirty="0"/>
              <a:t> bijeenkomst in najaar.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76819-1DF1-456D-81AD-418DCF689F3D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9238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6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CE7D-F371-BF49-A123-4396CA9BC993}" type="datetimeFigureOut">
              <a:rPr lang="nl-NL" smtClean="0"/>
              <a:pPr/>
              <a:t>18-4-2017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F688-751F-D946-A869-61F354782615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200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CE7D-F371-BF49-A123-4396CA9BC993}" type="datetimeFigureOut">
              <a:rPr lang="nl-NL" smtClean="0"/>
              <a:pPr/>
              <a:t>18-4-2017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F688-751F-D946-A869-61F354782615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692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135623"/>
            <a:ext cx="1650576" cy="4835553"/>
          </a:xfrm>
        </p:spPr>
        <p:txBody>
          <a:bodyPr vert="eaVert"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038050" y="1135623"/>
            <a:ext cx="5438950" cy="4835553"/>
          </a:xfrm>
        </p:spPr>
        <p:txBody>
          <a:bodyPr vert="eaVert"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CE7D-F371-BF49-A123-4396CA9BC993}" type="datetimeFigureOut">
              <a:rPr lang="nl-NL" smtClean="0"/>
              <a:pPr/>
              <a:t>18-4-2017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F688-751F-D946-A869-61F354782615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414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CE7D-F371-BF49-A123-4396CA9BC993}" type="datetimeFigureOut">
              <a:rPr lang="nl-NL" smtClean="0"/>
              <a:pPr/>
              <a:t>18-4-2017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F688-751F-D946-A869-61F354782615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399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9112" y="4406900"/>
            <a:ext cx="708316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99111" y="2906713"/>
            <a:ext cx="708316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66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CE7D-F371-BF49-A123-4396CA9BC993}" type="datetimeFigureOut">
              <a:rPr lang="nl-NL" smtClean="0"/>
              <a:pPr/>
              <a:t>18-4-2017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F688-751F-D946-A869-61F354782615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670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CE7D-F371-BF49-A123-4396CA9BC993}" type="datetimeFigureOut">
              <a:rPr lang="nl-NL" smtClean="0"/>
              <a:pPr/>
              <a:t>18-4-2017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F688-751F-D946-A869-61F354782615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49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09022" y="1877021"/>
            <a:ext cx="32883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209022" y="2516783"/>
            <a:ext cx="3288365" cy="3552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901443"/>
            <a:ext cx="362273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6783"/>
            <a:ext cx="3622739" cy="36093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CE7D-F371-BF49-A123-4396CA9BC993}" type="datetimeFigureOut">
              <a:rPr lang="nl-NL" smtClean="0"/>
              <a:pPr/>
              <a:t>18-4-2017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F688-751F-D946-A869-61F354782615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81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CE7D-F371-BF49-A123-4396CA9BC993}" type="datetimeFigureOut">
              <a:rPr lang="nl-NL" smtClean="0"/>
              <a:pPr/>
              <a:t>18-4-2017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F688-751F-D946-A869-61F354782615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884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CE7D-F371-BF49-A123-4396CA9BC993}" type="datetimeFigureOut">
              <a:rPr lang="nl-NL" smtClean="0"/>
              <a:pPr/>
              <a:t>18-4-2017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F688-751F-D946-A869-61F354782615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74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60174" y="1172255"/>
            <a:ext cx="2305339" cy="4704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964669"/>
            <a:ext cx="4680501" cy="51614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60174" y="1746172"/>
            <a:ext cx="2305339" cy="43799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CE7D-F371-BF49-A123-4396CA9BC993}" type="datetimeFigureOut">
              <a:rPr lang="nl-NL" smtClean="0"/>
              <a:pPr/>
              <a:t>18-4-2017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F688-751F-D946-A869-61F354782615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860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1221099"/>
            <a:ext cx="5486400" cy="35064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CE7D-F371-BF49-A123-4396CA9BC993}" type="datetimeFigureOut">
              <a:rPr lang="nl-NL" smtClean="0"/>
              <a:pPr/>
              <a:t>18-4-2017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F688-751F-D946-A869-61F354782615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13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025838" y="1049544"/>
            <a:ext cx="7339624" cy="550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25838" y="1733961"/>
            <a:ext cx="7339624" cy="4392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1CE7D-F371-BF49-A123-4396CA9BC993}" type="datetimeFigureOut">
              <a:rPr lang="nl-NL" smtClean="0"/>
              <a:pPr/>
              <a:t>18-4-2017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EF688-751F-D946-A869-61F354782615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72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66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66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66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66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Agenda 18 April 2017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nl-NL" b="1" dirty="0"/>
          </a:p>
          <a:p>
            <a:pPr>
              <a:buNone/>
            </a:pPr>
            <a:r>
              <a:rPr lang="nl-NL" b="1" dirty="0"/>
              <a:t>Inleiding Vogelwijk Energie(k)</a:t>
            </a:r>
          </a:p>
          <a:p>
            <a:pPr>
              <a:buNone/>
            </a:pPr>
            <a:endParaRPr lang="nl-NL" b="1" dirty="0"/>
          </a:p>
          <a:p>
            <a:pPr>
              <a:buNone/>
            </a:pPr>
            <a:r>
              <a:rPr lang="nl-NL" b="1" dirty="0"/>
              <a:t>Inleiding Warmtepompen (Miel </a:t>
            </a:r>
            <a:r>
              <a:rPr lang="nl-NL" b="1" dirty="0" err="1"/>
              <a:t>Karthaus</a:t>
            </a:r>
            <a:r>
              <a:rPr lang="nl-NL" b="1" dirty="0"/>
              <a:t>)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PAUZE &amp; </a:t>
            </a:r>
            <a:r>
              <a:rPr lang="en-US" b="1" dirty="0" err="1"/>
              <a:t>Informatiemarkt</a:t>
            </a: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nl-NL" b="1" dirty="0"/>
              <a:t>ALV Vogelwijk Energie(k) - aanvang 21.00 uur</a:t>
            </a:r>
            <a:endParaRPr lang="nl-NL" dirty="0"/>
          </a:p>
          <a:p>
            <a:pPr>
              <a:buNone/>
            </a:pPr>
            <a:endParaRPr lang="nl-NL" b="1" dirty="0"/>
          </a:p>
          <a:p>
            <a:pPr>
              <a:buNone/>
            </a:pPr>
            <a:r>
              <a:rPr lang="nl-NL" b="1" dirty="0"/>
              <a:t>ALV Coöperatie ZonneVogel - aanvang 21.30 uur</a:t>
            </a:r>
          </a:p>
        </p:txBody>
      </p:sp>
    </p:spTree>
    <p:extLst>
      <p:ext uri="{BB962C8B-B14F-4D97-AF65-F5344CB8AC3E}">
        <p14:creationId xmlns:p14="http://schemas.microsoft.com/office/powerpoint/2010/main" val="4271358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Financiele</a:t>
            </a:r>
            <a:r>
              <a:rPr lang="en-US" dirty="0"/>
              <a:t> </a:t>
            </a:r>
            <a:r>
              <a:rPr lang="en-US" dirty="0" err="1"/>
              <a:t>afsluiting</a:t>
            </a:r>
            <a:r>
              <a:rPr lang="en-US" dirty="0"/>
              <a:t>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Advies</a:t>
            </a:r>
            <a:r>
              <a:rPr lang="en-US" dirty="0"/>
              <a:t> </a:t>
            </a:r>
            <a:r>
              <a:rPr lang="en-US" dirty="0" err="1"/>
              <a:t>kascommissie</a:t>
            </a:r>
            <a:endParaRPr lang="en-US" dirty="0"/>
          </a:p>
          <a:p>
            <a:r>
              <a:rPr lang="en-US" dirty="0" err="1"/>
              <a:t>Vragen</a:t>
            </a:r>
            <a:r>
              <a:rPr lang="en-US" dirty="0"/>
              <a:t>?</a:t>
            </a:r>
          </a:p>
          <a:p>
            <a:r>
              <a:rPr lang="en-US" dirty="0" err="1"/>
              <a:t>Goedkeuring</a:t>
            </a:r>
            <a:endParaRPr lang="en-US" dirty="0"/>
          </a:p>
          <a:p>
            <a:r>
              <a:rPr lang="en-US" dirty="0" err="1"/>
              <a:t>Benoeming</a:t>
            </a:r>
            <a:r>
              <a:rPr lang="en-US" dirty="0"/>
              <a:t> </a:t>
            </a:r>
            <a:r>
              <a:rPr lang="en-US" dirty="0" err="1"/>
              <a:t>kascommissie</a:t>
            </a:r>
            <a:r>
              <a:rPr lang="en-US" dirty="0"/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200220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Plannen</a:t>
            </a:r>
            <a:r>
              <a:rPr lang="en-US" dirty="0"/>
              <a:t> 2017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2911475" y="1808956"/>
          <a:ext cx="3568700" cy="4241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95201038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281138101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Begroting 2017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6564171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7974827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Baten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100" u="none" strike="noStrike">
                          <a:effectLst/>
                        </a:rPr>
                        <a:t>2017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6064934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Contributies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           4.800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6832567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Subsidie Klimaatfonds Den Haag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           5.000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47248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Warmtescans eigen bijdrage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              300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345169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2358349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Totaal baten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        10.100 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016135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2052647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6882607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Lasten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877996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Bankkosten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              200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6601206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Bijeenkomsten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           1.000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5520079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E-AUTO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           3.600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6200238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Warmtescans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              500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152885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Representatiekosten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              200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4464593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Contributies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              350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173693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Flyers voor acties in wijkblad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              500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8187387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Uitbetaling subsidie Klimaatfonds Den Haag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           5.000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2473336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27418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Totaal lasten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 €         11.350 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01762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4851098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Saldo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 dirty="0">
                          <a:effectLst/>
                        </a:rPr>
                        <a:t> €          -1.250 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36107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Rondvraag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Vogelwijk CO2 neutraal in 2040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047707" y="3906595"/>
            <a:ext cx="7179699" cy="82252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Stroom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047707" y="2327049"/>
            <a:ext cx="7179699" cy="794084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Warmte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3153" y="1928633"/>
            <a:ext cx="2505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Isolatie (per straat)</a:t>
            </a:r>
          </a:p>
          <a:p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	Warm water besparen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6880" y="1700465"/>
            <a:ext cx="2320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Warmtepomp</a:t>
            </a:r>
          </a:p>
          <a:p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	Zonneboiler</a:t>
            </a:r>
          </a:p>
          <a:p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		Warmteopslag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75764" y="1682233"/>
            <a:ext cx="21946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Warmtenet</a:t>
            </a:r>
          </a:p>
          <a:p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	Duurzame warmte</a:t>
            </a:r>
          </a:p>
          <a:p>
            <a:r>
              <a:rPr lang="nl-NL" sz="1600" dirty="0">
                <a:solidFill>
                  <a:schemeClr val="accent3">
                    <a:lumMod val="75000"/>
                  </a:schemeClr>
                </a:solidFill>
              </a:rPr>
              <a:t>		Geothermie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51284" y="6004456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2020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9315" y="6004456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2030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52794" y="6004456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2040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7011" y="3214108"/>
            <a:ext cx="37930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rgbClr val="0070C0"/>
                </a:solidFill>
              </a:rPr>
              <a:t>Besparen: Social Energy, LED, “apparaatjes”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63210" y="3487787"/>
            <a:ext cx="588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rgbClr val="0070C0"/>
                </a:solidFill>
              </a:rPr>
              <a:t>Duurzaam opwekken: PV oplossingen (eigen dak, andere daken, enz.)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1047707" y="5238089"/>
            <a:ext cx="7179699" cy="82252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Mobiliteit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64323" y="4804048"/>
            <a:ext cx="5569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accent2"/>
                </a:solidFill>
              </a:rPr>
              <a:t>Steeds minder auto’s (Deelauto, MyWheels, GreenWheels, enz.)</a:t>
            </a:r>
          </a:p>
          <a:p>
            <a:r>
              <a:rPr lang="nl-NL" sz="1600" dirty="0">
                <a:solidFill>
                  <a:schemeClr val="accent2"/>
                </a:solidFill>
              </a:rPr>
              <a:t>Steeds schonere auto’s – elektrisch 		- waterstof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38110" y="3782687"/>
            <a:ext cx="25546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rgbClr val="0070C0"/>
                </a:solidFill>
              </a:rPr>
              <a:t>Collectief duurzaam inkopen</a:t>
            </a:r>
          </a:p>
        </p:txBody>
      </p:sp>
    </p:spTree>
    <p:extLst>
      <p:ext uri="{BB962C8B-B14F-4D97-AF65-F5344CB8AC3E}">
        <p14:creationId xmlns:p14="http://schemas.microsoft.com/office/powerpoint/2010/main" val="1204283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Huis-</a:t>
            </a:r>
            <a:r>
              <a:rPr lang="en-US" dirty="0" err="1"/>
              <a:t>aan</a:t>
            </a:r>
            <a:r>
              <a:rPr lang="en-US" dirty="0"/>
              <a:t>-huis </a:t>
            </a:r>
            <a:r>
              <a:rPr lang="en-US" dirty="0" err="1"/>
              <a:t>actie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Vogelwijk</a:t>
            </a:r>
            <a:r>
              <a:rPr lang="en-US" dirty="0"/>
              <a:t> </a:t>
            </a:r>
            <a:r>
              <a:rPr lang="en-US" dirty="0" err="1"/>
              <a:t>Energie</a:t>
            </a:r>
            <a:r>
              <a:rPr lang="en-US" dirty="0"/>
              <a:t>(k) + </a:t>
            </a:r>
            <a:r>
              <a:rPr lang="en-US" dirty="0" err="1"/>
              <a:t>Gemeente</a:t>
            </a:r>
            <a:r>
              <a:rPr lang="en-US" dirty="0"/>
              <a:t> + </a:t>
            </a:r>
            <a:r>
              <a:rPr lang="en-US" dirty="0" err="1"/>
              <a:t>Stichting</a:t>
            </a:r>
            <a:r>
              <a:rPr lang="en-US" dirty="0"/>
              <a:t> het </a:t>
            </a:r>
            <a:r>
              <a:rPr lang="en-US" dirty="0" err="1"/>
              <a:t>Groene</a:t>
            </a:r>
            <a:r>
              <a:rPr lang="en-US" dirty="0"/>
              <a:t> Platform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Brief (500+)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Huisbezoek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Indien</a:t>
            </a:r>
            <a:r>
              <a:rPr lang="en-US" dirty="0"/>
              <a:t> </a:t>
            </a:r>
            <a:r>
              <a:rPr lang="en-US" dirty="0" err="1"/>
              <a:t>interesse</a:t>
            </a:r>
            <a:r>
              <a:rPr lang="en-US" dirty="0"/>
              <a:t>: </a:t>
            </a:r>
            <a:r>
              <a:rPr lang="en-US" dirty="0" err="1"/>
              <a:t>gesprek</a:t>
            </a:r>
            <a:r>
              <a:rPr lang="en-US" dirty="0"/>
              <a:t> (150+), </a:t>
            </a:r>
            <a:r>
              <a:rPr lang="en-US" dirty="0" err="1"/>
              <a:t>offerte</a:t>
            </a:r>
            <a:r>
              <a:rPr lang="en-US" dirty="0"/>
              <a:t>, </a:t>
            </a:r>
            <a:r>
              <a:rPr lang="en-US" dirty="0" err="1"/>
              <a:t>begeleiding</a:t>
            </a:r>
            <a:r>
              <a:rPr lang="en-US" dirty="0"/>
              <a:t>. </a:t>
            </a:r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7745" y="2663634"/>
            <a:ext cx="1587717" cy="126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121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Elektrische</a:t>
            </a:r>
            <a:r>
              <a:rPr lang="en-US" dirty="0"/>
              <a:t> </a:t>
            </a:r>
            <a:r>
              <a:rPr lang="en-US" dirty="0" err="1"/>
              <a:t>deelauto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Vogelwijk</a:t>
            </a:r>
            <a:r>
              <a:rPr lang="en-US" dirty="0"/>
              <a:t> </a:t>
            </a:r>
            <a:r>
              <a:rPr lang="en-US" dirty="0" err="1"/>
              <a:t>Energie</a:t>
            </a:r>
            <a:r>
              <a:rPr lang="en-US" dirty="0"/>
              <a:t>(k)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elektrisch</a:t>
            </a:r>
            <a:r>
              <a:rPr lang="en-US" dirty="0"/>
              <a:t> </a:t>
            </a:r>
            <a:r>
              <a:rPr lang="en-US" dirty="0" err="1"/>
              <a:t>rijden</a:t>
            </a:r>
            <a:r>
              <a:rPr lang="en-US" dirty="0"/>
              <a:t> en </a:t>
            </a:r>
            <a:r>
              <a:rPr lang="en-US" dirty="0" err="1"/>
              <a:t>autodelen</a:t>
            </a:r>
            <a:r>
              <a:rPr lang="en-US" dirty="0"/>
              <a:t> </a:t>
            </a:r>
            <a:r>
              <a:rPr lang="en-US" dirty="0" err="1"/>
              <a:t>bevorderen</a:t>
            </a:r>
            <a:endParaRPr lang="en-US" dirty="0"/>
          </a:p>
          <a:p>
            <a:r>
              <a:rPr lang="en-US" dirty="0" err="1"/>
              <a:t>Aansluiten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initiatieven</a:t>
            </a:r>
            <a:r>
              <a:rPr lang="en-US" dirty="0"/>
              <a:t>*</a:t>
            </a:r>
          </a:p>
          <a:p>
            <a:r>
              <a:rPr lang="en-US" dirty="0" err="1"/>
              <a:t>Maandelijkse</a:t>
            </a:r>
            <a:r>
              <a:rPr lang="en-US" dirty="0"/>
              <a:t> </a:t>
            </a:r>
            <a:r>
              <a:rPr lang="en-US" dirty="0" err="1"/>
              <a:t>bijdrage</a:t>
            </a:r>
            <a:r>
              <a:rPr lang="en-US" dirty="0"/>
              <a:t>**</a:t>
            </a:r>
            <a:r>
              <a:rPr lang="nl-NL" dirty="0"/>
              <a:t> onder voorwaarden:</a:t>
            </a:r>
          </a:p>
          <a:p>
            <a:pPr lvl="1"/>
            <a:r>
              <a:rPr lang="en-US" dirty="0" err="1"/>
              <a:t>Vogelwijk</a:t>
            </a:r>
            <a:r>
              <a:rPr lang="en-US" dirty="0"/>
              <a:t> </a:t>
            </a:r>
            <a:r>
              <a:rPr lang="en-US" dirty="0" err="1"/>
              <a:t>Energie</a:t>
            </a:r>
            <a:r>
              <a:rPr lang="en-US" dirty="0"/>
              <a:t>(k) </a:t>
            </a:r>
            <a:r>
              <a:rPr lang="en-US" dirty="0" err="1"/>
              <a:t>stikkers</a:t>
            </a:r>
            <a:endParaRPr lang="en-US" dirty="0"/>
          </a:p>
          <a:p>
            <a:pPr lvl="1"/>
            <a:r>
              <a:rPr lang="en-US" dirty="0" err="1"/>
              <a:t>Actief</a:t>
            </a:r>
            <a:r>
              <a:rPr lang="en-US" dirty="0"/>
              <a:t> </a:t>
            </a:r>
            <a:r>
              <a:rPr lang="en-US" dirty="0" err="1"/>
              <a:t>autodelen</a:t>
            </a:r>
            <a:r>
              <a:rPr lang="en-US" dirty="0"/>
              <a:t> (via </a:t>
            </a:r>
            <a:r>
              <a:rPr lang="en-US" dirty="0" err="1"/>
              <a:t>Snappcar</a:t>
            </a:r>
            <a:r>
              <a:rPr lang="en-US" dirty="0"/>
              <a:t>)***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193" y="5704755"/>
            <a:ext cx="671356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</a:t>
            </a:r>
            <a:r>
              <a:rPr lang="en-US" sz="1400" dirty="0" err="1"/>
              <a:t>Subsidie</a:t>
            </a:r>
            <a:r>
              <a:rPr lang="en-US" sz="1400" dirty="0"/>
              <a:t> </a:t>
            </a:r>
            <a:r>
              <a:rPr lang="en-US" sz="1400" dirty="0" err="1"/>
              <a:t>Gemeente</a:t>
            </a:r>
            <a:r>
              <a:rPr lang="en-US" sz="1400" dirty="0"/>
              <a:t> of </a:t>
            </a:r>
            <a:r>
              <a:rPr lang="en-US" sz="1400" dirty="0" err="1"/>
              <a:t>Natuur</a:t>
            </a:r>
            <a:r>
              <a:rPr lang="en-US" sz="1400" dirty="0"/>
              <a:t> &amp; Milieu – </a:t>
            </a:r>
            <a:r>
              <a:rPr lang="en-US" sz="1400" dirty="0" err="1"/>
              <a:t>beschikbaarheid</a:t>
            </a:r>
            <a:r>
              <a:rPr lang="en-US" sz="1400" dirty="0"/>
              <a:t> op het moment </a:t>
            </a:r>
            <a:r>
              <a:rPr lang="en-US" sz="1400" dirty="0" err="1"/>
              <a:t>niet</a:t>
            </a:r>
            <a:r>
              <a:rPr lang="en-US" sz="1400" dirty="0"/>
              <a:t> </a:t>
            </a:r>
            <a:r>
              <a:rPr lang="en-US" sz="1400" dirty="0" err="1"/>
              <a:t>duidelijk</a:t>
            </a:r>
            <a:r>
              <a:rPr lang="en-US" sz="1400" dirty="0"/>
              <a:t> </a:t>
            </a:r>
          </a:p>
          <a:p>
            <a:r>
              <a:rPr lang="en-US" sz="1400" dirty="0"/>
              <a:t>** Max 12 </a:t>
            </a:r>
            <a:r>
              <a:rPr lang="en-US" sz="1400" dirty="0" err="1"/>
              <a:t>maanden</a:t>
            </a:r>
            <a:r>
              <a:rPr lang="en-US" sz="1400" dirty="0"/>
              <a:t>, max 3 </a:t>
            </a:r>
            <a:r>
              <a:rPr lang="en-US" sz="1400" dirty="0" err="1"/>
              <a:t>deelnemers</a:t>
            </a:r>
            <a:r>
              <a:rPr lang="en-US" sz="1400" dirty="0"/>
              <a:t>, </a:t>
            </a:r>
            <a:r>
              <a:rPr lang="en-US" sz="1400" dirty="0" err="1"/>
              <a:t>alleen</a:t>
            </a:r>
            <a:r>
              <a:rPr lang="en-US" sz="1400" dirty="0"/>
              <a:t> </a:t>
            </a:r>
            <a:r>
              <a:rPr lang="en-US" sz="1400" dirty="0" err="1"/>
              <a:t>voor</a:t>
            </a:r>
            <a:r>
              <a:rPr lang="en-US" sz="1400" dirty="0"/>
              <a:t> </a:t>
            </a:r>
            <a:r>
              <a:rPr lang="en-US" sz="1400" dirty="0" err="1"/>
              <a:t>Vogelwijk</a:t>
            </a:r>
            <a:r>
              <a:rPr lang="en-US" sz="1400" dirty="0"/>
              <a:t> &amp; </a:t>
            </a:r>
            <a:r>
              <a:rPr lang="en-US" sz="1400" dirty="0" err="1"/>
              <a:t>leden</a:t>
            </a:r>
            <a:r>
              <a:rPr lang="en-US" sz="1400" dirty="0"/>
              <a:t> VWE</a:t>
            </a:r>
          </a:p>
          <a:p>
            <a:r>
              <a:rPr lang="en-US" sz="1400" dirty="0"/>
              <a:t>*** </a:t>
            </a:r>
            <a:r>
              <a:rPr lang="en-US" sz="1400" dirty="0" err="1"/>
              <a:t>Voor</a:t>
            </a:r>
            <a:r>
              <a:rPr lang="en-US" sz="1400" dirty="0"/>
              <a:t> max 30 euro/dag – </a:t>
            </a:r>
            <a:r>
              <a:rPr lang="en-US" sz="1400" dirty="0" err="1"/>
              <a:t>inspanningsverplichting</a:t>
            </a:r>
            <a:r>
              <a:rPr lang="en-US" sz="1400" dirty="0"/>
              <a:t> om auto 2x/</a:t>
            </a:r>
            <a:r>
              <a:rPr lang="en-US" sz="1400" dirty="0" err="1"/>
              <a:t>maand</a:t>
            </a:r>
            <a:r>
              <a:rPr lang="en-US" sz="1400" dirty="0"/>
              <a:t> te </a:t>
            </a:r>
            <a:r>
              <a:rPr lang="en-US" sz="1400" dirty="0" err="1"/>
              <a:t>verhuren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1992377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Actie</a:t>
            </a:r>
            <a:r>
              <a:rPr lang="en-US" dirty="0"/>
              <a:t> </a:t>
            </a:r>
            <a:r>
              <a:rPr lang="en-US" dirty="0" err="1"/>
              <a:t>warmtepompen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Wijkgenoten</a:t>
            </a:r>
            <a:r>
              <a:rPr lang="en-US" dirty="0"/>
              <a:t> </a:t>
            </a:r>
            <a:r>
              <a:rPr lang="en-US" dirty="0" err="1"/>
              <a:t>informeren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(ISDE, </a:t>
            </a:r>
            <a:r>
              <a:rPr lang="en-US" dirty="0" err="1"/>
              <a:t>ervaringen</a:t>
            </a:r>
            <a:r>
              <a:rPr lang="en-US" dirty="0"/>
              <a:t>, 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Adviseren</a:t>
            </a:r>
            <a:r>
              <a:rPr lang="en-US" dirty="0"/>
              <a:t> </a:t>
            </a:r>
            <a:r>
              <a:rPr lang="en-US" dirty="0" err="1"/>
              <a:t>installateurs</a:t>
            </a:r>
            <a:endParaRPr lang="en-US" dirty="0"/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/>
              <a:t>MEVABA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err="1"/>
              <a:t>Energiegarant</a:t>
            </a:r>
            <a:r>
              <a:rPr lang="en-US" dirty="0"/>
              <a:t> &amp; DGK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err="1"/>
              <a:t>Energyguards</a:t>
            </a:r>
            <a:endParaRPr lang="en-US" dirty="0"/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err="1"/>
              <a:t>Ardo</a:t>
            </a:r>
            <a:r>
              <a:rPr lang="en-US" dirty="0"/>
              <a:t> de </a:t>
            </a:r>
            <a:r>
              <a:rPr lang="en-US" dirty="0" err="1"/>
              <a:t>Graaf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Collectieve</a:t>
            </a:r>
            <a:r>
              <a:rPr lang="en-US" dirty="0"/>
              <a:t> </a:t>
            </a:r>
            <a:r>
              <a:rPr lang="en-US" dirty="0" err="1"/>
              <a:t>aanvraag</a:t>
            </a:r>
            <a:r>
              <a:rPr lang="en-US" dirty="0"/>
              <a:t> </a:t>
            </a:r>
            <a:r>
              <a:rPr lang="en-US" dirty="0" err="1"/>
              <a:t>Klimaatfonds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664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PAUZE &amp; </a:t>
            </a:r>
            <a:r>
              <a:rPr lang="en-US" dirty="0" err="1"/>
              <a:t>Installateurs</a:t>
            </a:r>
            <a:r>
              <a:rPr lang="en-US" dirty="0"/>
              <a:t>!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530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ALV </a:t>
            </a:r>
            <a:r>
              <a:rPr lang="en-US" dirty="0" err="1"/>
              <a:t>Vogelwijk</a:t>
            </a:r>
            <a:r>
              <a:rPr lang="en-US" dirty="0"/>
              <a:t> </a:t>
            </a:r>
            <a:r>
              <a:rPr lang="en-US" dirty="0" err="1"/>
              <a:t>Energie</a:t>
            </a:r>
            <a:r>
              <a:rPr lang="en-US" dirty="0"/>
              <a:t>(k)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Welkom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/>
              <a:t>Financiele</a:t>
            </a:r>
            <a:r>
              <a:rPr lang="nl-NL" dirty="0"/>
              <a:t> afronding 2017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Plannen 2017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Rondvraag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3465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910" y="1049544"/>
            <a:ext cx="8229600" cy="550656"/>
          </a:xfrm>
        </p:spPr>
        <p:txBody>
          <a:bodyPr>
            <a:noAutofit/>
          </a:bodyPr>
          <a:lstStyle/>
          <a:p>
            <a:r>
              <a:rPr lang="en-US" sz="3600" dirty="0"/>
              <a:t>2016 </a:t>
            </a:r>
            <a:r>
              <a:rPr lang="en-US" sz="3600" dirty="0" err="1"/>
              <a:t>Baten</a:t>
            </a:r>
            <a:r>
              <a:rPr lang="en-US" sz="3600" dirty="0"/>
              <a:t> en </a:t>
            </a:r>
            <a:r>
              <a:rPr lang="en-US" sz="3600" dirty="0" err="1"/>
              <a:t>Lasten</a:t>
            </a:r>
            <a:endParaRPr lang="en-US" sz="3600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2526116" y="1671111"/>
          <a:ext cx="4339418" cy="4517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226">
                  <a:extLst>
                    <a:ext uri="{9D8B030D-6E8A-4147-A177-3AD203B41FA5}">
                      <a16:colId xmlns:a16="http://schemas.microsoft.com/office/drawing/2014/main" val="2764158438"/>
                    </a:ext>
                  </a:extLst>
                </a:gridCol>
                <a:gridCol w="509593">
                  <a:extLst>
                    <a:ext uri="{9D8B030D-6E8A-4147-A177-3AD203B41FA5}">
                      <a16:colId xmlns:a16="http://schemas.microsoft.com/office/drawing/2014/main" val="2635745915"/>
                    </a:ext>
                  </a:extLst>
                </a:gridCol>
                <a:gridCol w="336226">
                  <a:extLst>
                    <a:ext uri="{9D8B030D-6E8A-4147-A177-3AD203B41FA5}">
                      <a16:colId xmlns:a16="http://schemas.microsoft.com/office/drawing/2014/main" val="1633986998"/>
                    </a:ext>
                  </a:extLst>
                </a:gridCol>
                <a:gridCol w="551621">
                  <a:extLst>
                    <a:ext uri="{9D8B030D-6E8A-4147-A177-3AD203B41FA5}">
                      <a16:colId xmlns:a16="http://schemas.microsoft.com/office/drawing/2014/main" val="1380356514"/>
                    </a:ext>
                  </a:extLst>
                </a:gridCol>
                <a:gridCol w="336226">
                  <a:extLst>
                    <a:ext uri="{9D8B030D-6E8A-4147-A177-3AD203B41FA5}">
                      <a16:colId xmlns:a16="http://schemas.microsoft.com/office/drawing/2014/main" val="1894465990"/>
                    </a:ext>
                  </a:extLst>
                </a:gridCol>
                <a:gridCol w="336226">
                  <a:extLst>
                    <a:ext uri="{9D8B030D-6E8A-4147-A177-3AD203B41FA5}">
                      <a16:colId xmlns:a16="http://schemas.microsoft.com/office/drawing/2014/main" val="1139454543"/>
                    </a:ext>
                  </a:extLst>
                </a:gridCol>
                <a:gridCol w="336226">
                  <a:extLst>
                    <a:ext uri="{9D8B030D-6E8A-4147-A177-3AD203B41FA5}">
                      <a16:colId xmlns:a16="http://schemas.microsoft.com/office/drawing/2014/main" val="882145146"/>
                    </a:ext>
                  </a:extLst>
                </a:gridCol>
                <a:gridCol w="504339">
                  <a:extLst>
                    <a:ext uri="{9D8B030D-6E8A-4147-A177-3AD203B41FA5}">
                      <a16:colId xmlns:a16="http://schemas.microsoft.com/office/drawing/2014/main" val="1934027736"/>
                    </a:ext>
                  </a:extLst>
                </a:gridCol>
                <a:gridCol w="420283">
                  <a:extLst>
                    <a:ext uri="{9D8B030D-6E8A-4147-A177-3AD203B41FA5}">
                      <a16:colId xmlns:a16="http://schemas.microsoft.com/office/drawing/2014/main" val="1346395795"/>
                    </a:ext>
                  </a:extLst>
                </a:gridCol>
                <a:gridCol w="336226">
                  <a:extLst>
                    <a:ext uri="{9D8B030D-6E8A-4147-A177-3AD203B41FA5}">
                      <a16:colId xmlns:a16="http://schemas.microsoft.com/office/drawing/2014/main" val="879531113"/>
                    </a:ext>
                  </a:extLst>
                </a:gridCol>
                <a:gridCol w="336226">
                  <a:extLst>
                    <a:ext uri="{9D8B030D-6E8A-4147-A177-3AD203B41FA5}">
                      <a16:colId xmlns:a16="http://schemas.microsoft.com/office/drawing/2014/main" val="2616570308"/>
                    </a:ext>
                  </a:extLst>
                </a:gridCol>
              </a:tblGrid>
              <a:tr h="10848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Voorstel Rekening baten en lasten 2016 en balans per 31 december 2016 (met vergelijkende cijfers 2015) Vogelwijk Energie(k)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342774"/>
                  </a:ext>
                </a:extLst>
              </a:tr>
              <a:tr h="1084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 </a:t>
                      </a:r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327422242"/>
                  </a:ext>
                </a:extLst>
              </a:tr>
              <a:tr h="1084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BATEN EN LASTEN</a:t>
                      </a:r>
                      <a:endParaRPr lang="nl-NL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€</a:t>
                      </a:r>
                      <a:endParaRPr lang="nl-NL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€</a:t>
                      </a:r>
                      <a:endParaRPr lang="nl-NL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€</a:t>
                      </a:r>
                      <a:endParaRPr lang="nl-NL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€</a:t>
                      </a:r>
                      <a:endParaRPr lang="nl-NL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2241996643"/>
                  </a:ext>
                </a:extLst>
              </a:tr>
              <a:tr h="1084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</a:rPr>
                        <a:t> </a:t>
                      </a:r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2211545408"/>
                  </a:ext>
                </a:extLst>
              </a:tr>
              <a:tr h="108486"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sng" strike="noStrike">
                          <a:effectLst/>
                        </a:rPr>
                        <a:t>baten</a:t>
                      </a:r>
                      <a:endParaRPr lang="nl-NL" sz="7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sng" strike="noStrike">
                          <a:effectLst/>
                        </a:rPr>
                        <a:t>2016</a:t>
                      </a:r>
                      <a:endParaRPr lang="nl-NL" sz="7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sng" strike="noStrike">
                          <a:effectLst/>
                        </a:rPr>
                        <a:t>2015</a:t>
                      </a:r>
                      <a:endParaRPr lang="nl-NL" sz="700" b="1" i="1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1" i="1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sng" strike="noStrike">
                          <a:effectLst/>
                        </a:rPr>
                        <a:t>lasten</a:t>
                      </a:r>
                      <a:endParaRPr lang="nl-NL" sz="7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sng" strike="noStrike">
                          <a:effectLst/>
                        </a:rPr>
                        <a:t>2016</a:t>
                      </a:r>
                      <a:endParaRPr lang="nl-NL" sz="7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sng" strike="noStrike">
                          <a:effectLst/>
                        </a:rPr>
                        <a:t>2015</a:t>
                      </a:r>
                      <a:endParaRPr lang="nl-NL" sz="700" b="1" i="1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2036612715"/>
                  </a:ext>
                </a:extLst>
              </a:tr>
              <a:tr h="1042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 </a:t>
                      </a:r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3319863413"/>
                  </a:ext>
                </a:extLst>
              </a:tr>
              <a:tr h="1084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contributie 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4.808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4.750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bankkosten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179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241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2826069922"/>
                  </a:ext>
                </a:extLst>
              </a:tr>
              <a:tr h="111985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-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275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3894456552"/>
                  </a:ext>
                </a:extLst>
              </a:tr>
              <a:tr h="1042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2944317917"/>
                  </a:ext>
                </a:extLst>
              </a:tr>
              <a:tr h="1084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subsidie E-auto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-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5.000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uitkering E-auto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-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2.571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51115793"/>
                  </a:ext>
                </a:extLst>
              </a:tr>
              <a:tr h="1084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rest actie E-auto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463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voorziening uitkering 2016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-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2.571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3852644245"/>
                  </a:ext>
                </a:extLst>
              </a:tr>
              <a:tr h="1042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449114299"/>
                  </a:ext>
                </a:extLst>
              </a:tr>
              <a:tr h="108486"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subsidie zonnepanelenactie 1ste en 2e tranche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-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subsidie zonnepanelenactie 1ste en 2e tranche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1948755942"/>
                  </a:ext>
                </a:extLst>
              </a:tr>
              <a:tr h="1084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Klimaatfonds Haaglanden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4.485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aan deelnemers via EG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6.520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1114630706"/>
                  </a:ext>
                </a:extLst>
              </a:tr>
              <a:tr h="1084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Fonds 1818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4.485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aan ZonneVogel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2.450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2166318669"/>
                  </a:ext>
                </a:extLst>
              </a:tr>
              <a:tr h="1084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8.970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-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8.970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-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3557083050"/>
                  </a:ext>
                </a:extLst>
              </a:tr>
              <a:tr h="1084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Flyer zonnepanelenactie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200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-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2498320531"/>
                  </a:ext>
                </a:extLst>
              </a:tr>
              <a:tr h="1042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2302354658"/>
                  </a:ext>
                </a:extLst>
              </a:tr>
              <a:tr h="1084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LED-lampen voor leden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2.100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-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2306451955"/>
                  </a:ext>
                </a:extLst>
              </a:tr>
              <a:tr h="1042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3982126530"/>
                  </a:ext>
                </a:extLst>
              </a:tr>
              <a:tr h="1084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stage student Haagse Hogeschool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500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-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2749024789"/>
                  </a:ext>
                </a:extLst>
              </a:tr>
              <a:tr h="1042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1447650298"/>
                  </a:ext>
                </a:extLst>
              </a:tr>
              <a:tr h="1084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warmtescans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-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2.500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3947060096"/>
                  </a:ext>
                </a:extLst>
              </a:tr>
              <a:tr h="1042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3264201108"/>
                  </a:ext>
                </a:extLst>
              </a:tr>
              <a:tr h="1084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juridische bijstand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1826599456"/>
                  </a:ext>
                </a:extLst>
              </a:tr>
              <a:tr h="1084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notaris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-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801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1120394722"/>
                  </a:ext>
                </a:extLst>
              </a:tr>
              <a:tr h="1084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fiscaal advies ivm Vpb-plicht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321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-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2371180765"/>
                  </a:ext>
                </a:extLst>
              </a:tr>
              <a:tr h="1042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739415658"/>
                  </a:ext>
                </a:extLst>
              </a:tr>
              <a:tr h="1084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contributies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336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-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3862817052"/>
                  </a:ext>
                </a:extLst>
              </a:tr>
              <a:tr h="1042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1416644475"/>
                  </a:ext>
                </a:extLst>
              </a:tr>
              <a:tr h="1084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bijeenkomsten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589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1.309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625526173"/>
                  </a:ext>
                </a:extLst>
              </a:tr>
              <a:tr h="1042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483010380"/>
                  </a:ext>
                </a:extLst>
              </a:tr>
              <a:tr h="1084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Representatiekosten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369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-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619145724"/>
                  </a:ext>
                </a:extLst>
              </a:tr>
              <a:tr h="1042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1879920004"/>
                  </a:ext>
                </a:extLst>
              </a:tr>
              <a:tr h="1084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Aanslag VPB 2014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26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308022360"/>
                  </a:ext>
                </a:extLst>
              </a:tr>
              <a:tr h="1042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2044049288"/>
                  </a:ext>
                </a:extLst>
              </a:tr>
              <a:tr h="1084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Overig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255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110733462"/>
                  </a:ext>
                </a:extLst>
              </a:tr>
              <a:tr h="1042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2517590913"/>
                  </a:ext>
                </a:extLst>
              </a:tr>
              <a:tr h="1084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voordelig resultaat 2016 / 2015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188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600" u="none" strike="noStrike">
                          <a:effectLst/>
                        </a:rPr>
                        <a:t>240</a:t>
                      </a:r>
                      <a:endParaRPr lang="nl-NL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1090250318"/>
                  </a:ext>
                </a:extLst>
              </a:tr>
              <a:tr h="1042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 </a:t>
                      </a:r>
                      <a:endParaRPr lang="nl-NL" sz="7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476635136"/>
                  </a:ext>
                </a:extLst>
              </a:tr>
              <a:tr h="108486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Totaal</a:t>
                      </a:r>
                      <a:endParaRPr lang="nl-N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>
                          <a:effectLst/>
                        </a:rPr>
                        <a:t> </a:t>
                      </a:r>
                      <a:endParaRPr lang="nl-N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700" u="none" strike="noStrike">
                          <a:effectLst/>
                        </a:rPr>
                        <a:t>13.778</a:t>
                      </a:r>
                      <a:endParaRPr lang="nl-NL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700" u="none" strike="noStrike">
                          <a:effectLst/>
                        </a:rPr>
                        <a:t>10.488</a:t>
                      </a:r>
                      <a:endParaRPr lang="nl-NL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 </a:t>
                      </a:r>
                      <a:endParaRPr lang="nl-NL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 </a:t>
                      </a:r>
                      <a:endParaRPr lang="nl-NL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 </a:t>
                      </a:r>
                      <a:endParaRPr lang="nl-NL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>
                          <a:effectLst/>
                        </a:rPr>
                        <a:t> </a:t>
                      </a:r>
                      <a:endParaRPr lang="nl-NL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700" u="none" strike="noStrike">
                          <a:effectLst/>
                        </a:rPr>
                        <a:t>13.778</a:t>
                      </a:r>
                      <a:endParaRPr lang="nl-NL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700" u="none" strike="noStrike" dirty="0">
                          <a:effectLst/>
                        </a:rPr>
                        <a:t>10.488</a:t>
                      </a:r>
                      <a:endParaRPr lang="nl-NL" sz="7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0" marR="3500" marT="3500" marB="0" anchor="b"/>
                </a:tc>
                <a:extLst>
                  <a:ext uri="{0D108BD9-81ED-4DB2-BD59-A6C34878D82A}">
                    <a16:rowId xmlns:a16="http://schemas.microsoft.com/office/drawing/2014/main" val="213912553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2016 </a:t>
            </a:r>
            <a:r>
              <a:rPr lang="en-US" dirty="0" err="1"/>
              <a:t>Balans</a:t>
            </a:r>
            <a:endParaRPr lang="en-US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025525" y="2198751"/>
          <a:ext cx="7340600" cy="34622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3193">
                  <a:extLst>
                    <a:ext uri="{9D8B030D-6E8A-4147-A177-3AD203B41FA5}">
                      <a16:colId xmlns:a16="http://schemas.microsoft.com/office/drawing/2014/main" val="2594299716"/>
                    </a:ext>
                  </a:extLst>
                </a:gridCol>
                <a:gridCol w="845830">
                  <a:extLst>
                    <a:ext uri="{9D8B030D-6E8A-4147-A177-3AD203B41FA5}">
                      <a16:colId xmlns:a16="http://schemas.microsoft.com/office/drawing/2014/main" val="3536604818"/>
                    </a:ext>
                  </a:extLst>
                </a:gridCol>
                <a:gridCol w="664581">
                  <a:extLst>
                    <a:ext uri="{9D8B030D-6E8A-4147-A177-3AD203B41FA5}">
                      <a16:colId xmlns:a16="http://schemas.microsoft.com/office/drawing/2014/main" val="1191672771"/>
                    </a:ext>
                  </a:extLst>
                </a:gridCol>
                <a:gridCol w="724998">
                  <a:extLst>
                    <a:ext uri="{9D8B030D-6E8A-4147-A177-3AD203B41FA5}">
                      <a16:colId xmlns:a16="http://schemas.microsoft.com/office/drawing/2014/main" val="3051759773"/>
                    </a:ext>
                  </a:extLst>
                </a:gridCol>
                <a:gridCol w="735067">
                  <a:extLst>
                    <a:ext uri="{9D8B030D-6E8A-4147-A177-3AD203B41FA5}">
                      <a16:colId xmlns:a16="http://schemas.microsoft.com/office/drawing/2014/main" val="2220867371"/>
                    </a:ext>
                  </a:extLst>
                </a:gridCol>
                <a:gridCol w="362499">
                  <a:extLst>
                    <a:ext uri="{9D8B030D-6E8A-4147-A177-3AD203B41FA5}">
                      <a16:colId xmlns:a16="http://schemas.microsoft.com/office/drawing/2014/main" val="4017678038"/>
                    </a:ext>
                  </a:extLst>
                </a:gridCol>
                <a:gridCol w="654512">
                  <a:extLst>
                    <a:ext uri="{9D8B030D-6E8A-4147-A177-3AD203B41FA5}">
                      <a16:colId xmlns:a16="http://schemas.microsoft.com/office/drawing/2014/main" val="1584086442"/>
                    </a:ext>
                  </a:extLst>
                </a:gridCol>
                <a:gridCol w="664581">
                  <a:extLst>
                    <a:ext uri="{9D8B030D-6E8A-4147-A177-3AD203B41FA5}">
                      <a16:colId xmlns:a16="http://schemas.microsoft.com/office/drawing/2014/main" val="597983009"/>
                    </a:ext>
                  </a:extLst>
                </a:gridCol>
                <a:gridCol w="795483">
                  <a:extLst>
                    <a:ext uri="{9D8B030D-6E8A-4147-A177-3AD203B41FA5}">
                      <a16:colId xmlns:a16="http://schemas.microsoft.com/office/drawing/2014/main" val="3425640320"/>
                    </a:ext>
                  </a:extLst>
                </a:gridCol>
                <a:gridCol w="745136">
                  <a:extLst>
                    <a:ext uri="{9D8B030D-6E8A-4147-A177-3AD203B41FA5}">
                      <a16:colId xmlns:a16="http://schemas.microsoft.com/office/drawing/2014/main" val="3311985591"/>
                    </a:ext>
                  </a:extLst>
                </a:gridCol>
                <a:gridCol w="684720">
                  <a:extLst>
                    <a:ext uri="{9D8B030D-6E8A-4147-A177-3AD203B41FA5}">
                      <a16:colId xmlns:a16="http://schemas.microsoft.com/office/drawing/2014/main" val="974434454"/>
                    </a:ext>
                  </a:extLst>
                </a:gridCol>
              </a:tblGrid>
              <a:tr h="156076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BALANS</a:t>
                      </a:r>
                      <a:endParaRPr lang="nl-N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>
                          <a:effectLst/>
                        </a:rPr>
                        <a:t>€</a:t>
                      </a:r>
                      <a:endParaRPr lang="nl-N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>
                          <a:effectLst/>
                        </a:rPr>
                        <a:t>€</a:t>
                      </a:r>
                      <a:endParaRPr lang="nl-NL" sz="1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>
                          <a:effectLst/>
                        </a:rPr>
                        <a:t>€</a:t>
                      </a:r>
                      <a:endParaRPr lang="nl-N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>
                          <a:effectLst/>
                        </a:rPr>
                        <a:t>€</a:t>
                      </a:r>
                      <a:endParaRPr lang="nl-NL" sz="10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extLst>
                  <a:ext uri="{0D108BD9-81ED-4DB2-BD59-A6C34878D82A}">
                    <a16:rowId xmlns:a16="http://schemas.microsoft.com/office/drawing/2014/main" val="3646643183"/>
                  </a:ext>
                </a:extLst>
              </a:tr>
              <a:tr h="156076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extLst>
                  <a:ext uri="{0D108BD9-81ED-4DB2-BD59-A6C34878D82A}">
                    <a16:rowId xmlns:a16="http://schemas.microsoft.com/office/drawing/2014/main" val="3039720805"/>
                  </a:ext>
                </a:extLst>
              </a:tr>
              <a:tr h="156076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sng" strike="noStrike">
                          <a:effectLst/>
                        </a:rPr>
                        <a:t>activa</a:t>
                      </a:r>
                      <a:endParaRPr lang="nl-NL" sz="1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sng" strike="noStrike">
                          <a:effectLst/>
                        </a:rPr>
                        <a:t>2016</a:t>
                      </a:r>
                      <a:endParaRPr lang="nl-NL" sz="1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sng" strike="noStrike">
                          <a:effectLst/>
                        </a:rPr>
                        <a:t>2015</a:t>
                      </a:r>
                      <a:endParaRPr lang="nl-NL" sz="1000" b="0" i="1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sng" strike="noStrike">
                          <a:effectLst/>
                        </a:rPr>
                        <a:t>passiva</a:t>
                      </a:r>
                      <a:endParaRPr lang="nl-NL" sz="1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sng" strike="noStrike">
                          <a:effectLst/>
                        </a:rPr>
                        <a:t>2016</a:t>
                      </a:r>
                      <a:endParaRPr lang="nl-NL" sz="10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sng" strike="noStrike">
                          <a:effectLst/>
                        </a:rPr>
                        <a:t>2015</a:t>
                      </a:r>
                      <a:endParaRPr lang="nl-NL" sz="1000" b="0" i="1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extLst>
                  <a:ext uri="{0D108BD9-81ED-4DB2-BD59-A6C34878D82A}">
                    <a16:rowId xmlns:a16="http://schemas.microsoft.com/office/drawing/2014/main" val="544642856"/>
                  </a:ext>
                </a:extLst>
              </a:tr>
              <a:tr h="156076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extLst>
                  <a:ext uri="{0D108BD9-81ED-4DB2-BD59-A6C34878D82A}">
                    <a16:rowId xmlns:a16="http://schemas.microsoft.com/office/drawing/2014/main" val="2335778465"/>
                  </a:ext>
                </a:extLst>
              </a:tr>
              <a:tr h="1560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Zonnepanelenactie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Zonnepanelenactie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extLst>
                  <a:ext uri="{0D108BD9-81ED-4DB2-BD59-A6C34878D82A}">
                    <a16:rowId xmlns:a16="http://schemas.microsoft.com/office/drawing/2014/main" val="3427333809"/>
                  </a:ext>
                </a:extLst>
              </a:tr>
              <a:tr h="1560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te ontvangen subsidie 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uit te betalen aan deelnemers via EG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1.620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-</a:t>
                      </a:r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extLst>
                  <a:ext uri="{0D108BD9-81ED-4DB2-BD59-A6C34878D82A}">
                    <a16:rowId xmlns:a16="http://schemas.microsoft.com/office/drawing/2014/main" val="65475378"/>
                  </a:ext>
                </a:extLst>
              </a:tr>
              <a:tr h="156076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Klimaatfonds Haaglanden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1.985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-</a:t>
                      </a:r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uit te betalen aan ZonneVogel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2.450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-</a:t>
                      </a:r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extLst>
                  <a:ext uri="{0D108BD9-81ED-4DB2-BD59-A6C34878D82A}">
                    <a16:rowId xmlns:a16="http://schemas.microsoft.com/office/drawing/2014/main" val="1005555915"/>
                  </a:ext>
                </a:extLst>
              </a:tr>
              <a:tr h="156076"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vordering op Energy Guards 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750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-</a:t>
                      </a:r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 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extLst>
                  <a:ext uri="{0D108BD9-81ED-4DB2-BD59-A6C34878D82A}">
                    <a16:rowId xmlns:a16="http://schemas.microsoft.com/office/drawing/2014/main" val="1813971564"/>
                  </a:ext>
                </a:extLst>
              </a:tr>
              <a:tr h="156076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2.735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4.070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-</a:t>
                      </a:r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extLst>
                  <a:ext uri="{0D108BD9-81ED-4DB2-BD59-A6C34878D82A}">
                    <a16:rowId xmlns:a16="http://schemas.microsoft.com/office/drawing/2014/main" val="2040368655"/>
                  </a:ext>
                </a:extLst>
              </a:tr>
              <a:tr h="156076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extLst>
                  <a:ext uri="{0D108BD9-81ED-4DB2-BD59-A6C34878D82A}">
                    <a16:rowId xmlns:a16="http://schemas.microsoft.com/office/drawing/2014/main" val="2826807686"/>
                  </a:ext>
                </a:extLst>
              </a:tr>
              <a:tr h="156076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bank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15.057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16.280</a:t>
                      </a:r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kort lopende schuld onderzoek E-auto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-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2.571</a:t>
                      </a:r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extLst>
                  <a:ext uri="{0D108BD9-81ED-4DB2-BD59-A6C34878D82A}">
                    <a16:rowId xmlns:a16="http://schemas.microsoft.com/office/drawing/2014/main" val="3638054011"/>
                  </a:ext>
                </a:extLst>
              </a:tr>
              <a:tr h="156076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extLst>
                  <a:ext uri="{0D108BD9-81ED-4DB2-BD59-A6C34878D82A}">
                    <a16:rowId xmlns:a16="http://schemas.microsoft.com/office/drawing/2014/main" val="2669116464"/>
                  </a:ext>
                </a:extLst>
              </a:tr>
              <a:tr h="156076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vooruitbetaalde contributie volgend jaar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75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275</a:t>
                      </a:r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extLst>
                  <a:ext uri="{0D108BD9-81ED-4DB2-BD59-A6C34878D82A}">
                    <a16:rowId xmlns:a16="http://schemas.microsoft.com/office/drawing/2014/main" val="2914153283"/>
                  </a:ext>
                </a:extLst>
              </a:tr>
              <a:tr h="156076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extLst>
                  <a:ext uri="{0D108BD9-81ED-4DB2-BD59-A6C34878D82A}">
                    <a16:rowId xmlns:a16="http://schemas.microsoft.com/office/drawing/2014/main" val="3051724080"/>
                  </a:ext>
                </a:extLst>
              </a:tr>
              <a:tr h="295034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 vooruitbetaalde eigen bijdragen warmtescans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25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extLst>
                  <a:ext uri="{0D108BD9-81ED-4DB2-BD59-A6C34878D82A}">
                    <a16:rowId xmlns:a16="http://schemas.microsoft.com/office/drawing/2014/main" val="1377695654"/>
                  </a:ext>
                </a:extLst>
              </a:tr>
              <a:tr h="156076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extLst>
                  <a:ext uri="{0D108BD9-81ED-4DB2-BD59-A6C34878D82A}">
                    <a16:rowId xmlns:a16="http://schemas.microsoft.com/office/drawing/2014/main" val="3458472786"/>
                  </a:ext>
                </a:extLst>
              </a:tr>
              <a:tr h="156076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vermogen aanvang jaar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13.434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extLst>
                  <a:ext uri="{0D108BD9-81ED-4DB2-BD59-A6C34878D82A}">
                    <a16:rowId xmlns:a16="http://schemas.microsoft.com/office/drawing/2014/main" val="1464209890"/>
                  </a:ext>
                </a:extLst>
              </a:tr>
              <a:tr h="156076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resultaat jaar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188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extLst>
                  <a:ext uri="{0D108BD9-81ED-4DB2-BD59-A6C34878D82A}">
                    <a16:rowId xmlns:a16="http://schemas.microsoft.com/office/drawing/2014/main" val="1358974346"/>
                  </a:ext>
                </a:extLst>
              </a:tr>
              <a:tr h="156076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vermogen einde jaar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13.622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13.622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13.434</a:t>
                      </a:r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extLst>
                  <a:ext uri="{0D108BD9-81ED-4DB2-BD59-A6C34878D82A}">
                    <a16:rowId xmlns:a16="http://schemas.microsoft.com/office/drawing/2014/main" val="2610731006"/>
                  </a:ext>
                </a:extLst>
              </a:tr>
              <a:tr h="156076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extLst>
                  <a:ext uri="{0D108BD9-81ED-4DB2-BD59-A6C34878D82A}">
                    <a16:rowId xmlns:a16="http://schemas.microsoft.com/office/drawing/2014/main" val="3946573720"/>
                  </a:ext>
                </a:extLst>
              </a:tr>
              <a:tr h="1611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balanstotaal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17.792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16.280</a:t>
                      </a:r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>
                          <a:effectLst/>
                        </a:rPr>
                        <a:t>balanstotaal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>
                          <a:effectLst/>
                        </a:rPr>
                        <a:t>17.792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 dirty="0">
                          <a:effectLst/>
                        </a:rPr>
                        <a:t>16.280</a:t>
                      </a:r>
                      <a:endParaRPr lang="nl-NL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5" marR="5035" marT="5035" marB="0" anchor="b"/>
                </a:tc>
                <a:extLst>
                  <a:ext uri="{0D108BD9-81ED-4DB2-BD59-A6C34878D82A}">
                    <a16:rowId xmlns:a16="http://schemas.microsoft.com/office/drawing/2014/main" val="617041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777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4841</TotalTime>
  <Words>1043</Words>
  <Application>Microsoft Office PowerPoint</Application>
  <PresentationFormat>On-screen Show (4:3)</PresentationFormat>
  <Paragraphs>322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Office-thema</vt:lpstr>
      <vt:lpstr>Agenda 18 April 2017</vt:lpstr>
      <vt:lpstr>Vogelwijk CO2 neutraal in 2040</vt:lpstr>
      <vt:lpstr>Huis-aan-huis actie</vt:lpstr>
      <vt:lpstr>Elektrische deelauto</vt:lpstr>
      <vt:lpstr>Actie warmtepompen</vt:lpstr>
      <vt:lpstr>PAUZE &amp; Installateurs!</vt:lpstr>
      <vt:lpstr>ALV Vogelwijk Energie(k)</vt:lpstr>
      <vt:lpstr>2016 Baten en Lasten</vt:lpstr>
      <vt:lpstr>2016 Balans</vt:lpstr>
      <vt:lpstr>Financiele afsluiting 2016</vt:lpstr>
      <vt:lpstr>Plannen 2017</vt:lpstr>
      <vt:lpstr>Rondvraag</vt:lpstr>
    </vt:vector>
  </TitlesOfParts>
  <Company>Zinster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Astrid Bouman</dc:creator>
  <cp:lastModifiedBy>van Hoogstraten, Rutger JW SN-STX/O/V</cp:lastModifiedBy>
  <cp:revision>67</cp:revision>
  <dcterms:created xsi:type="dcterms:W3CDTF">2013-09-25T13:21:42Z</dcterms:created>
  <dcterms:modified xsi:type="dcterms:W3CDTF">2017-04-18T07:09:44Z</dcterms:modified>
</cp:coreProperties>
</file>